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3" r:id="rId6"/>
    <p:sldId id="266" r:id="rId7"/>
    <p:sldId id="262" r:id="rId8"/>
    <p:sldId id="267" r:id="rId9"/>
    <p:sldId id="260" r:id="rId10"/>
    <p:sldId id="272" r:id="rId11"/>
  </p:sldIdLst>
  <p:sldSz cx="18288000" cy="10287000"/>
  <p:notesSz cx="6858000" cy="9144000"/>
  <p:embeddedFontLst>
    <p:embeddedFont>
      <p:font typeface="Arita Buri Ultra-Bold Italics" panose="020B0600000101010101" charset="-127"/>
      <p:regular r:id="rId13"/>
    </p:embeddedFont>
    <p:embeddedFont>
      <p:font typeface="Nanum Square Bold" panose="020B0600000101010101" charset="-127"/>
      <p:regular r:id="rId14"/>
    </p:embeddedFont>
    <p:embeddedFont>
      <p:font typeface="Nanum Square Ultra-Bold" panose="020B0600000101010101" charset="-127"/>
      <p:regular r:id="rId15"/>
    </p:embeddedFont>
    <p:embeddedFont>
      <p:font typeface="Bahnschrift" panose="020B0502040204020203" pitchFamily="34" charset="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60" y="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B6D60-0EAA-4728-BD8A-C7DB957FE30F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433B4-DC3A-4D3C-AA5F-90B8AA5B1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388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파이썬 </a:t>
            </a:r>
            <a:r>
              <a:rPr lang="en-US" altLang="ko-KR" dirty="0"/>
              <a:t>– </a:t>
            </a:r>
            <a:r>
              <a:rPr lang="ko-KR" altLang="en-US" dirty="0"/>
              <a:t>웹 서핑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433B4-DC3A-4D3C-AA5F-90B8AA5B10C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58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742303" y="8586508"/>
            <a:ext cx="16803394" cy="34583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986138" y="3139187"/>
            <a:ext cx="14315724" cy="177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800"/>
              </a:lnSpc>
            </a:pPr>
            <a:r>
              <a:rPr lang="ko-KR" altLang="en-US" sz="12000" u="none" spc="-240" dirty="0">
                <a:solidFill>
                  <a:srgbClr val="000000"/>
                </a:solidFill>
                <a:ea typeface="Arita Buri Bold"/>
              </a:rPr>
              <a:t>나만의 냉장고</a:t>
            </a:r>
            <a:endParaRPr lang="en-US" sz="11500" u="none" spc="-230" dirty="0">
              <a:solidFill>
                <a:srgbClr val="000000"/>
              </a:solidFill>
              <a:ea typeface="Arita Buri Bold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53064" y="7206735"/>
            <a:ext cx="11181871" cy="71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19"/>
              </a:lnSpc>
            </a:pPr>
            <a:r>
              <a:rPr lang="ko-KR" altLang="en-US" sz="5817" spc="2617" dirty="0">
                <a:solidFill>
                  <a:srgbClr val="9B4819"/>
                </a:solidFill>
                <a:ea typeface="Arita Buri Bold"/>
              </a:rPr>
              <a:t>신중근</a:t>
            </a:r>
            <a:endParaRPr lang="en-US" sz="5817" spc="2617" dirty="0">
              <a:solidFill>
                <a:srgbClr val="9B4819"/>
              </a:solidFill>
              <a:ea typeface="Arita Buri Bold"/>
            </a:endParaRP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B8E00EF0-4AB3-474E-1E57-67C7B3DF9C77}"/>
              </a:ext>
            </a:extLst>
          </p:cNvPr>
          <p:cNvSpPr/>
          <p:nvPr/>
        </p:nvSpPr>
        <p:spPr>
          <a:xfrm>
            <a:off x="742302" y="1333500"/>
            <a:ext cx="16803394" cy="34583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8F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19766" y="3848100"/>
            <a:ext cx="5059131" cy="1153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2"/>
              </a:lnSpc>
              <a:spcBef>
                <a:spcPct val="0"/>
              </a:spcBef>
            </a:pPr>
            <a:r>
              <a:rPr lang="ko-KR" altLang="en-US" sz="7975" dirty="0">
                <a:solidFill>
                  <a:srgbClr val="F4F1E8"/>
                </a:solidFill>
                <a:ea typeface="Arita Buri Bold Italics"/>
              </a:rPr>
              <a:t>감사합니다</a:t>
            </a:r>
            <a:endParaRPr lang="en-US" sz="7975" dirty="0">
              <a:solidFill>
                <a:srgbClr val="F4F1E8"/>
              </a:solidFill>
              <a:ea typeface="Arita Buri Bold Italics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026319" y="5915636"/>
            <a:ext cx="5246027" cy="6635"/>
          </a:xfrm>
          <a:prstGeom prst="line">
            <a:avLst/>
          </a:prstGeom>
          <a:ln w="19050" cap="flat">
            <a:solidFill>
              <a:srgbClr val="F4F1E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29AC54-A7FB-C6DD-3124-BC3AB1D04510}"/>
              </a:ext>
            </a:extLst>
          </p:cNvPr>
          <p:cNvSpPr/>
          <p:nvPr/>
        </p:nvSpPr>
        <p:spPr>
          <a:xfrm>
            <a:off x="7740000" y="-13925"/>
            <a:ext cx="10548000" cy="10314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아프리카TV OGQ 마켓">
            <a:extLst>
              <a:ext uri="{FF2B5EF4-FFF2-40B4-BE49-F238E27FC236}">
                <a16:creationId xmlns:a16="http://schemas.microsoft.com/office/drawing/2014/main" id="{0E4E7B93-695C-7A0A-5D39-8BAE4FEE1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3"/>
          <a:stretch/>
        </p:blipFill>
        <p:spPr bwMode="auto">
          <a:xfrm>
            <a:off x="10156500" y="3209994"/>
            <a:ext cx="5715000" cy="386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38925" y="1757335"/>
            <a:ext cx="7539594" cy="1023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ea typeface="Arita Buri Bold"/>
              </a:rPr>
              <a:t>목차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2514600" y="1091682"/>
            <a:ext cx="13672645" cy="13217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-192187" y="8064767"/>
            <a:ext cx="18697290" cy="2321868"/>
            <a:chOff x="0" y="0"/>
            <a:chExt cx="24929720" cy="309582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15155" b="66216"/>
            <a:stretch>
              <a:fillRect/>
            </a:stretch>
          </p:blipFill>
          <p:spPr>
            <a:xfrm>
              <a:off x="0" y="0"/>
              <a:ext cx="24929720" cy="3095824"/>
            </a:xfrm>
            <a:prstGeom prst="rect">
              <a:avLst/>
            </a:prstGeom>
          </p:spPr>
        </p:pic>
      </p:grp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202159"/>
              </p:ext>
            </p:extLst>
          </p:nvPr>
        </p:nvGraphicFramePr>
        <p:xfrm>
          <a:off x="9605892" y="2990507"/>
          <a:ext cx="7539594" cy="3268998"/>
        </p:xfrm>
        <a:graphic>
          <a:graphicData uri="http://schemas.openxmlformats.org/drawingml/2006/table">
            <a:tbl>
              <a:tblPr/>
              <a:tblGrid>
                <a:gridCol w="1068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0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6374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dirty="0">
                          <a:solidFill>
                            <a:srgbClr val="9B4819"/>
                          </a:solidFill>
                          <a:latin typeface="Arita Buri Ultra-Bold Italics"/>
                        </a:rPr>
                        <a:t>01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ko-KR" altLang="en-US" sz="2199" spc="153" dirty="0">
                          <a:solidFill>
                            <a:srgbClr val="000000"/>
                          </a:solidFill>
                          <a:ea typeface="Nanum Square Bold"/>
                        </a:rPr>
                        <a:t>소개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6250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dirty="0">
                          <a:solidFill>
                            <a:srgbClr val="9B4819"/>
                          </a:solidFill>
                          <a:latin typeface="Arita Buri Ultra-Bold Italics"/>
                        </a:rPr>
                        <a:t>02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ko-KR" altLang="en-US" sz="2199" spc="153" dirty="0">
                          <a:solidFill>
                            <a:srgbClr val="000000"/>
                          </a:solidFill>
                          <a:ea typeface="Nanum Square Bold"/>
                        </a:rPr>
                        <a:t>프로그래밍 언어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6374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dirty="0">
                          <a:solidFill>
                            <a:srgbClr val="9B4819"/>
                          </a:solidFill>
                          <a:latin typeface="Arita Buri Ultra-Bold Italics"/>
                        </a:rPr>
                        <a:t>03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ko-KR" altLang="en-US" sz="2199" spc="153" dirty="0">
                          <a:solidFill>
                            <a:srgbClr val="000000"/>
                          </a:solidFill>
                          <a:ea typeface="Nanum Square Bold"/>
                        </a:rPr>
                        <a:t>프로젝트 갤러리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18723" y="0"/>
            <a:ext cx="8369277" cy="10287000"/>
            <a:chOff x="0" y="0"/>
            <a:chExt cx="1968573" cy="24196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8573" cy="2419649"/>
            </a:xfrm>
            <a:custGeom>
              <a:avLst/>
              <a:gdLst/>
              <a:ahLst/>
              <a:cxnLst/>
              <a:rect l="l" t="t" r="r" b="b"/>
              <a:pathLst>
                <a:path w="1968573" h="2419649">
                  <a:moveTo>
                    <a:pt x="0" y="0"/>
                  </a:moveTo>
                  <a:lnTo>
                    <a:pt x="1968573" y="0"/>
                  </a:lnTo>
                  <a:lnTo>
                    <a:pt x="1968573" y="2419649"/>
                  </a:lnTo>
                  <a:lnTo>
                    <a:pt x="0" y="2419649"/>
                  </a:lnTo>
                  <a:close/>
                </a:path>
              </a:pathLst>
            </a:custGeom>
            <a:solidFill>
              <a:srgbClr val="9B481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2572396" y="1091683"/>
            <a:ext cx="13614849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3590183"/>
            <a:ext cx="7075849" cy="96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0"/>
              </a:lnSpc>
              <a:spcBef>
                <a:spcPct val="0"/>
              </a:spcBef>
            </a:pPr>
            <a:r>
              <a:rPr lang="en-US" sz="6625" dirty="0" err="1">
                <a:solidFill>
                  <a:srgbClr val="9B4819"/>
                </a:solidFill>
                <a:ea typeface="Arita Buri Bold"/>
              </a:rPr>
              <a:t>저는</a:t>
            </a:r>
            <a:r>
              <a:rPr lang="en-US" sz="6625" dirty="0">
                <a:solidFill>
                  <a:srgbClr val="9B4819"/>
                </a:solidFill>
                <a:ea typeface="Arita Buri Bold"/>
              </a:rPr>
              <a:t> </a:t>
            </a:r>
            <a:r>
              <a:rPr lang="ko-KR" altLang="en-US" sz="6625" dirty="0">
                <a:solidFill>
                  <a:srgbClr val="9B4819"/>
                </a:solidFill>
                <a:ea typeface="Arita Buri Bold"/>
              </a:rPr>
              <a:t>신중근</a:t>
            </a:r>
            <a:r>
              <a:rPr lang="en-US" sz="6625" dirty="0" err="1">
                <a:solidFill>
                  <a:srgbClr val="9B4819"/>
                </a:solidFill>
                <a:ea typeface="Arita Buri Bold"/>
              </a:rPr>
              <a:t>입니다</a:t>
            </a:r>
            <a:r>
              <a:rPr lang="en-US" sz="6625" dirty="0">
                <a:solidFill>
                  <a:srgbClr val="9B4819"/>
                </a:solidFill>
                <a:ea typeface="Arita Buri Bold"/>
              </a:rPr>
              <a:t>.</a:t>
            </a:r>
          </a:p>
        </p:txBody>
      </p:sp>
      <p:sp>
        <p:nvSpPr>
          <p:cNvPr id="9" name="Freeform 9"/>
          <p:cNvSpPr/>
          <p:nvPr/>
        </p:nvSpPr>
        <p:spPr>
          <a:xfrm rot="-548084">
            <a:off x="2490723" y="3240317"/>
            <a:ext cx="2954532" cy="1471894"/>
          </a:xfrm>
          <a:custGeom>
            <a:avLst/>
            <a:gdLst/>
            <a:ahLst/>
            <a:cxnLst/>
            <a:rect l="l" t="t" r="r" b="b"/>
            <a:pathLst>
              <a:path w="2954532" h="1471894">
                <a:moveTo>
                  <a:pt x="0" y="0"/>
                </a:moveTo>
                <a:lnTo>
                  <a:pt x="2954532" y="0"/>
                </a:lnTo>
                <a:lnTo>
                  <a:pt x="2954532" y="1471894"/>
                </a:lnTo>
                <a:lnTo>
                  <a:pt x="0" y="1471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4946941"/>
            <a:ext cx="7075849" cy="3194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</a:pPr>
            <a:r>
              <a:rPr lang="ko-KR" altLang="en-US" sz="3000" u="none" spc="-15" dirty="0">
                <a:solidFill>
                  <a:srgbClr val="000000"/>
                </a:solidFill>
                <a:ea typeface="Source Han Serif KR Semi-Bold"/>
              </a:rPr>
              <a:t>학번</a:t>
            </a:r>
            <a:r>
              <a:rPr lang="en-US" altLang="ko-KR" sz="3000" u="none" spc="-15" dirty="0">
                <a:solidFill>
                  <a:srgbClr val="000000"/>
                </a:solidFill>
                <a:ea typeface="Source Han Serif KR Semi-Bold"/>
              </a:rPr>
              <a:t>: 2020213311</a:t>
            </a:r>
          </a:p>
          <a:p>
            <a:pPr marL="0" lvl="0" indent="0">
              <a:lnSpc>
                <a:spcPts val="4200"/>
              </a:lnSpc>
            </a:pPr>
            <a:r>
              <a:rPr lang="ko-KR" altLang="en-US" sz="3000" u="none" spc="-15" dirty="0">
                <a:solidFill>
                  <a:srgbClr val="000000"/>
                </a:solidFill>
                <a:ea typeface="Source Han Serif KR Semi-Bold"/>
              </a:rPr>
              <a:t>나이</a:t>
            </a:r>
            <a:r>
              <a:rPr lang="en-US" altLang="ko-KR" sz="3000" u="none" spc="-15" dirty="0">
                <a:solidFill>
                  <a:srgbClr val="000000"/>
                </a:solidFill>
                <a:ea typeface="Source Han Serif KR Semi-Bold"/>
              </a:rPr>
              <a:t>: 25</a:t>
            </a:r>
          </a:p>
          <a:p>
            <a:pPr marL="0" lvl="0" indent="0">
              <a:lnSpc>
                <a:spcPts val="4200"/>
              </a:lnSpc>
            </a:pPr>
            <a:r>
              <a:rPr lang="ko-KR" altLang="en-US" sz="3000" spc="-15" dirty="0">
                <a:solidFill>
                  <a:srgbClr val="000000"/>
                </a:solidFill>
                <a:ea typeface="Source Han Serif KR Semi-Bold"/>
              </a:rPr>
              <a:t>거주지</a:t>
            </a:r>
            <a:r>
              <a:rPr lang="en-US" altLang="ko-KR" sz="3000" u="none" spc="-15" dirty="0">
                <a:solidFill>
                  <a:srgbClr val="000000"/>
                </a:solidFill>
                <a:ea typeface="Source Han Serif KR Semi-Bold"/>
              </a:rPr>
              <a:t>: </a:t>
            </a:r>
            <a:r>
              <a:rPr lang="ko-KR" altLang="en-US" sz="3000" u="none" spc="-15" dirty="0">
                <a:solidFill>
                  <a:srgbClr val="000000"/>
                </a:solidFill>
                <a:ea typeface="Source Han Serif KR Semi-Bold"/>
              </a:rPr>
              <a:t>서울</a:t>
            </a:r>
            <a:endParaRPr lang="en-US" altLang="ko-KR" sz="3000" u="none" spc="-15" dirty="0">
              <a:solidFill>
                <a:srgbClr val="000000"/>
              </a:solidFill>
              <a:ea typeface="Source Han Serif KR Semi-Bold"/>
            </a:endParaRPr>
          </a:p>
          <a:p>
            <a:pPr marL="0" lvl="0" indent="0">
              <a:lnSpc>
                <a:spcPts val="4200"/>
              </a:lnSpc>
            </a:pPr>
            <a:r>
              <a:rPr lang="ko-KR" altLang="en-US" sz="3000" spc="-15" dirty="0">
                <a:solidFill>
                  <a:srgbClr val="000000"/>
                </a:solidFill>
                <a:ea typeface="Source Han Serif KR Semi-Bold"/>
              </a:rPr>
              <a:t>취미</a:t>
            </a:r>
            <a:r>
              <a:rPr lang="en-US" altLang="ko-KR" sz="3000" spc="-15" dirty="0">
                <a:solidFill>
                  <a:srgbClr val="000000"/>
                </a:solidFill>
                <a:ea typeface="Source Han Serif KR Semi-Bold"/>
              </a:rPr>
              <a:t>: </a:t>
            </a:r>
            <a:r>
              <a:rPr lang="ko-KR" altLang="en-US" sz="3000" spc="-15" dirty="0">
                <a:solidFill>
                  <a:srgbClr val="000000"/>
                </a:solidFill>
                <a:ea typeface="Source Han Serif KR Semi-Bold"/>
              </a:rPr>
              <a:t>게임</a:t>
            </a:r>
            <a:r>
              <a:rPr lang="en-US" altLang="ko-KR" sz="3000" spc="-15" dirty="0">
                <a:solidFill>
                  <a:srgbClr val="000000"/>
                </a:solidFill>
                <a:ea typeface="Source Han Serif KR Semi-Bold"/>
              </a:rPr>
              <a:t>, </a:t>
            </a:r>
            <a:r>
              <a:rPr lang="ko-KR" altLang="en-US" sz="3000" spc="-15" dirty="0">
                <a:solidFill>
                  <a:srgbClr val="000000"/>
                </a:solidFill>
                <a:ea typeface="Source Han Serif KR Semi-Bold"/>
              </a:rPr>
              <a:t>유튜브</a:t>
            </a:r>
            <a:endParaRPr lang="en-US" altLang="ko-KR" sz="3000" spc="-15" dirty="0">
              <a:solidFill>
                <a:srgbClr val="000000"/>
              </a:solidFill>
              <a:ea typeface="Source Han Serif KR Semi-Bold"/>
            </a:endParaRPr>
          </a:p>
          <a:p>
            <a:pPr>
              <a:lnSpc>
                <a:spcPts val="4200"/>
              </a:lnSpc>
            </a:pPr>
            <a:r>
              <a:rPr lang="en-US" altLang="ko-KR" sz="3000" u="none" spc="-15" dirty="0">
                <a:solidFill>
                  <a:srgbClr val="000000"/>
                </a:solidFill>
                <a:ea typeface="Source Han Serif KR Semi-Bold"/>
              </a:rPr>
              <a:t>MBTI: ISTJ</a:t>
            </a:r>
            <a:endParaRPr lang="en-US" altLang="ko-KR" sz="3000" spc="-15" dirty="0">
              <a:solidFill>
                <a:srgbClr val="000000"/>
              </a:solidFill>
              <a:ea typeface="Source Han Serif KR Semi-Bold"/>
            </a:endParaRPr>
          </a:p>
          <a:p>
            <a:pPr marL="0" lvl="0" indent="0">
              <a:lnSpc>
                <a:spcPts val="4200"/>
              </a:lnSpc>
            </a:pPr>
            <a:r>
              <a:rPr lang="ko-KR" altLang="en-US" sz="3000" u="none" spc="-15" dirty="0">
                <a:solidFill>
                  <a:srgbClr val="000000"/>
                </a:solidFill>
                <a:ea typeface="Source Han Serif KR Semi-Bold"/>
              </a:rPr>
              <a:t>좋아하는 음식</a:t>
            </a:r>
            <a:r>
              <a:rPr lang="en-US" altLang="ko-KR" sz="3000" u="none" spc="-15" dirty="0">
                <a:solidFill>
                  <a:srgbClr val="000000"/>
                </a:solidFill>
                <a:ea typeface="Source Han Serif KR Semi-Bold"/>
              </a:rPr>
              <a:t>: </a:t>
            </a:r>
            <a:r>
              <a:rPr lang="ko-KR" altLang="en-US" sz="3000" u="none" spc="-15" dirty="0">
                <a:solidFill>
                  <a:srgbClr val="000000"/>
                </a:solidFill>
                <a:ea typeface="Source Han Serif KR Semi-Bold"/>
              </a:rPr>
              <a:t>회</a:t>
            </a:r>
            <a:r>
              <a:rPr lang="en-US" altLang="ko-KR" sz="3000" u="none" spc="-15" dirty="0">
                <a:solidFill>
                  <a:srgbClr val="000000"/>
                </a:solidFill>
                <a:ea typeface="Source Han Serif KR Semi-Bold"/>
              </a:rPr>
              <a:t>, </a:t>
            </a:r>
            <a:r>
              <a:rPr lang="ko-KR" altLang="en-US" sz="3000" u="none" spc="-15" dirty="0">
                <a:solidFill>
                  <a:srgbClr val="000000"/>
                </a:solidFill>
                <a:ea typeface="Source Han Serif KR Semi-Bold"/>
              </a:rPr>
              <a:t>초밥</a:t>
            </a:r>
            <a:r>
              <a:rPr lang="en-US" altLang="ko-KR" sz="3000" u="none" spc="-15" dirty="0">
                <a:solidFill>
                  <a:srgbClr val="000000"/>
                </a:solidFill>
                <a:ea typeface="Source Han Serif KR Semi-Bold"/>
              </a:rPr>
              <a:t>, </a:t>
            </a:r>
            <a:r>
              <a:rPr lang="ko-KR" altLang="en-US" sz="3000" u="none" spc="-15" dirty="0">
                <a:solidFill>
                  <a:srgbClr val="000000"/>
                </a:solidFill>
                <a:ea typeface="Source Han Serif KR Semi-Bold"/>
              </a:rPr>
              <a:t>스테이크</a:t>
            </a:r>
            <a:endParaRPr lang="en-US" altLang="ko-KR" sz="3000" spc="-15" dirty="0">
              <a:solidFill>
                <a:srgbClr val="000000"/>
              </a:solidFill>
              <a:ea typeface="Source Han Serif KR Semi-Bold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1028700" y="9341974"/>
            <a:ext cx="6666171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844033"/>
            <a:ext cx="1363921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ea typeface="Arita Buri Bold"/>
              </a:rPr>
              <a:t>소개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6812391" y="792562"/>
            <a:ext cx="534939" cy="626390"/>
            <a:chOff x="193759" y="114848"/>
            <a:chExt cx="713252" cy="835187"/>
          </a:xfrm>
        </p:grpSpPr>
        <p:sp>
          <p:nvSpPr>
            <p:cNvPr id="17" name="TextBox 17"/>
            <p:cNvSpPr txBox="1"/>
            <p:nvPr/>
          </p:nvSpPr>
          <p:spPr>
            <a:xfrm>
              <a:off x="193759" y="114848"/>
              <a:ext cx="273254" cy="629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-55" dirty="0">
                  <a:solidFill>
                    <a:srgbClr val="9B4819"/>
                  </a:solidFill>
                  <a:latin typeface="Arita Buri Ultra-Bold Italics"/>
                </a:rPr>
                <a:t>R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77837" y="320961"/>
              <a:ext cx="429174" cy="629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-55">
                  <a:solidFill>
                    <a:srgbClr val="9B4819"/>
                  </a:solidFill>
                  <a:latin typeface="Arita Buri Ultra-Bold Italics"/>
                </a:rPr>
                <a:t>O</a:t>
              </a:r>
            </a:p>
          </p:txBody>
        </p:sp>
      </p:grpSp>
      <p:pic>
        <p:nvPicPr>
          <p:cNvPr id="13" name="그림 12" descr="만화 영화, 그림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45DC938-B53A-DBAA-D011-1FE2D8FD9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836" y="1860975"/>
            <a:ext cx="6565051" cy="65650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6000" y="3326411"/>
            <a:ext cx="6094713" cy="5279056"/>
            <a:chOff x="0" y="0"/>
            <a:chExt cx="8126284" cy="7038742"/>
          </a:xfrm>
        </p:grpSpPr>
        <p:sp>
          <p:nvSpPr>
            <p:cNvPr id="3" name="AutoShape 3"/>
            <p:cNvSpPr/>
            <p:nvPr/>
          </p:nvSpPr>
          <p:spPr>
            <a:xfrm flipH="1">
              <a:off x="12700" y="0"/>
              <a:ext cx="0" cy="7038742"/>
            </a:xfrm>
            <a:prstGeom prst="line">
              <a:avLst/>
            </a:prstGeom>
            <a:ln w="25400" cap="flat">
              <a:solidFill>
                <a:srgbClr val="BD8F5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>
              <a:off x="8113584" y="0"/>
              <a:ext cx="0" cy="7038742"/>
            </a:xfrm>
            <a:prstGeom prst="line">
              <a:avLst/>
            </a:prstGeom>
            <a:ln w="25400" cap="flat">
              <a:solidFill>
                <a:srgbClr val="BD8F5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188124" y="1705376"/>
            <a:ext cx="11911753" cy="1023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ko-KR" altLang="en-US" sz="7000" dirty="0">
                <a:solidFill>
                  <a:srgbClr val="9B4819"/>
                </a:solidFill>
                <a:ea typeface="Arita Buri Bold"/>
              </a:rPr>
              <a:t>프로그래밍 언어</a:t>
            </a:r>
            <a:endParaRPr lang="en-US" sz="7000" dirty="0">
              <a:solidFill>
                <a:srgbClr val="9B4819"/>
              </a:solidFill>
              <a:ea typeface="Arita Buri Bold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925483" y="1105755"/>
            <a:ext cx="16437035" cy="2207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6E8D3BC-A57D-C0B7-336E-7EBA1DBC39EB}"/>
              </a:ext>
            </a:extLst>
          </p:cNvPr>
          <p:cNvGrpSpPr/>
          <p:nvPr/>
        </p:nvGrpSpPr>
        <p:grpSpPr>
          <a:xfrm>
            <a:off x="842222" y="3326411"/>
            <a:ext cx="4691803" cy="2398326"/>
            <a:chOff x="842222" y="3856951"/>
            <a:chExt cx="4691803" cy="2398326"/>
          </a:xfrm>
        </p:grpSpPr>
        <p:sp>
          <p:nvSpPr>
            <p:cNvPr id="7" name="Freeform 7"/>
            <p:cNvSpPr/>
            <p:nvPr/>
          </p:nvSpPr>
          <p:spPr>
            <a:xfrm>
              <a:off x="2481163" y="3856951"/>
              <a:ext cx="1413921" cy="1413921"/>
            </a:xfrm>
            <a:custGeom>
              <a:avLst/>
              <a:gdLst/>
              <a:ahLst/>
              <a:cxnLst/>
              <a:rect l="l" t="t" r="r" b="b"/>
              <a:pathLst>
                <a:path w="1413921" h="1413921">
                  <a:moveTo>
                    <a:pt x="0" y="0"/>
                  </a:moveTo>
                  <a:lnTo>
                    <a:pt x="1413921" y="0"/>
                  </a:lnTo>
                  <a:lnTo>
                    <a:pt x="1413921" y="1413920"/>
                  </a:lnTo>
                  <a:lnTo>
                    <a:pt x="0" y="141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>
                <a:latin typeface="Bahnschrift" panose="020B0502040204020203" pitchFamily="34" charset="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42222" y="5716668"/>
              <a:ext cx="4691803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 b="1" dirty="0">
                  <a:solidFill>
                    <a:srgbClr val="000000"/>
                  </a:solidFill>
                  <a:latin typeface="Bahnschrift" panose="020B0502040204020203" pitchFamily="34" charset="0"/>
                  <a:ea typeface="MesloLGS NF" panose="020B0609030804020204" pitchFamily="49" charset="0"/>
                  <a:cs typeface="MesloLGS NF" panose="020B0609030804020204" pitchFamily="49" charset="0"/>
                </a:rPr>
                <a:t>Python</a:t>
              </a:r>
            </a:p>
          </p:txBody>
        </p:sp>
        <p:pic>
          <p:nvPicPr>
            <p:cNvPr id="30" name="그림 29" descr="클립아트, 상징, 그래픽, 만화 영화이(가) 표시된 사진&#10;&#10;자동 생성된 설명">
              <a:extLst>
                <a:ext uri="{FF2B5EF4-FFF2-40B4-BE49-F238E27FC236}">
                  <a16:creationId xmlns:a16="http://schemas.microsoft.com/office/drawing/2014/main" id="{D5AD6C3C-E902-A4B7-9950-B917F0E83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3331" y="3949117"/>
              <a:ext cx="1229584" cy="1229584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C20C0D4-D131-7F22-3A23-3839AC0380E3}"/>
              </a:ext>
            </a:extLst>
          </p:cNvPr>
          <p:cNvGrpSpPr/>
          <p:nvPr/>
        </p:nvGrpSpPr>
        <p:grpSpPr>
          <a:xfrm>
            <a:off x="6797455" y="3326411"/>
            <a:ext cx="4691803" cy="2428358"/>
            <a:chOff x="6798099" y="3856951"/>
            <a:chExt cx="4691803" cy="2428358"/>
          </a:xfrm>
        </p:grpSpPr>
        <p:sp>
          <p:nvSpPr>
            <p:cNvPr id="5" name="Freeform 5"/>
            <p:cNvSpPr/>
            <p:nvPr/>
          </p:nvSpPr>
          <p:spPr>
            <a:xfrm>
              <a:off x="8437040" y="3856951"/>
              <a:ext cx="1413921" cy="1413921"/>
            </a:xfrm>
            <a:custGeom>
              <a:avLst/>
              <a:gdLst/>
              <a:ahLst/>
              <a:cxnLst/>
              <a:rect l="l" t="t" r="r" b="b"/>
              <a:pathLst>
                <a:path w="1413921" h="1413921">
                  <a:moveTo>
                    <a:pt x="0" y="0"/>
                  </a:moveTo>
                  <a:lnTo>
                    <a:pt x="1413920" y="0"/>
                  </a:lnTo>
                  <a:lnTo>
                    <a:pt x="1413920" y="1413920"/>
                  </a:lnTo>
                  <a:lnTo>
                    <a:pt x="0" y="141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>
                <a:latin typeface="Bahnschrift" panose="020B0502040204020203" pitchFamily="34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798099" y="5746700"/>
              <a:ext cx="4691803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altLang="ko-KR" sz="3500" b="1" u="none" dirty="0">
                  <a:solidFill>
                    <a:srgbClr val="000000"/>
                  </a:solidFill>
                  <a:latin typeface="Bahnschrift" panose="020B0502040204020203" pitchFamily="34" charset="0"/>
                  <a:ea typeface="Arita Buri Bold"/>
                </a:rPr>
                <a:t>Java</a:t>
              </a:r>
              <a:endParaRPr lang="en-US" sz="3500" b="1" u="none" dirty="0">
                <a:solidFill>
                  <a:srgbClr val="000000"/>
                </a:solidFill>
                <a:latin typeface="Bahnschrift" panose="020B0502040204020203" pitchFamily="34" charset="0"/>
                <a:ea typeface="Arita Buri Bold"/>
              </a:endParaRPr>
            </a:p>
          </p:txBody>
        </p:sp>
        <p:pic>
          <p:nvPicPr>
            <p:cNvPr id="32" name="그림 31" descr="그래픽, 폰트, 로고, 포스터이(가) 표시된 사진&#10;&#10;자동 생성된 설명">
              <a:extLst>
                <a:ext uri="{FF2B5EF4-FFF2-40B4-BE49-F238E27FC236}">
                  <a16:creationId xmlns:a16="http://schemas.microsoft.com/office/drawing/2014/main" id="{6BF0402C-939B-486F-19BF-B69F462CA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2669" y="4108208"/>
              <a:ext cx="481375" cy="911403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792989-BBA3-4F3E-9E05-20FBA3BF6A36}"/>
              </a:ext>
            </a:extLst>
          </p:cNvPr>
          <p:cNvGrpSpPr/>
          <p:nvPr/>
        </p:nvGrpSpPr>
        <p:grpSpPr>
          <a:xfrm>
            <a:off x="842222" y="6016004"/>
            <a:ext cx="4691803" cy="2398326"/>
            <a:chOff x="842222" y="6016004"/>
            <a:chExt cx="4691803" cy="2398326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1A7C42B1-9686-90F1-BE15-90463B0CCFDE}"/>
                </a:ext>
              </a:extLst>
            </p:cNvPr>
            <p:cNvSpPr/>
            <p:nvPr/>
          </p:nvSpPr>
          <p:spPr>
            <a:xfrm>
              <a:off x="2481163" y="6016004"/>
              <a:ext cx="1413921" cy="1413921"/>
            </a:xfrm>
            <a:custGeom>
              <a:avLst/>
              <a:gdLst/>
              <a:ahLst/>
              <a:cxnLst/>
              <a:rect l="l" t="t" r="r" b="b"/>
              <a:pathLst>
                <a:path w="1413921" h="1413921">
                  <a:moveTo>
                    <a:pt x="0" y="0"/>
                  </a:moveTo>
                  <a:lnTo>
                    <a:pt x="1413921" y="0"/>
                  </a:lnTo>
                  <a:lnTo>
                    <a:pt x="1413921" y="1413920"/>
                  </a:lnTo>
                  <a:lnTo>
                    <a:pt x="0" y="141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>
                <a:latin typeface="Bahnschrift" panose="020B0502040204020203" pitchFamily="34" charset="0"/>
              </a:endParaRPr>
            </a:p>
          </p:txBody>
        </p:sp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C2A1C23E-51A4-EB9C-5526-C21064DF8546}"/>
                </a:ext>
              </a:extLst>
            </p:cNvPr>
            <p:cNvSpPr txBox="1"/>
            <p:nvPr/>
          </p:nvSpPr>
          <p:spPr>
            <a:xfrm>
              <a:off x="842222" y="7875721"/>
              <a:ext cx="4691803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altLang="ko-KR" sz="3500" b="1" dirty="0">
                  <a:solidFill>
                    <a:srgbClr val="000000"/>
                  </a:solidFill>
                  <a:latin typeface="Bahnschrift" panose="020B0502040204020203" pitchFamily="34" charset="0"/>
                  <a:ea typeface="Arita Buri Bold"/>
                </a:rPr>
                <a:t>Java Script</a:t>
              </a:r>
            </a:p>
          </p:txBody>
        </p:sp>
        <p:pic>
          <p:nvPicPr>
            <p:cNvPr id="34" name="그림 33" descr="노랑, 상징, 직사각형, 그래픽이(가) 표시된 사진&#10;&#10;자동 생성된 설명">
              <a:extLst>
                <a:ext uri="{FF2B5EF4-FFF2-40B4-BE49-F238E27FC236}">
                  <a16:creationId xmlns:a16="http://schemas.microsoft.com/office/drawing/2014/main" id="{62685F06-A55C-4B26-3B3B-380686A6A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257" y="6170533"/>
              <a:ext cx="1069731" cy="1069731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0D271A2-54C1-888F-C067-D21716CF7ADD}"/>
              </a:ext>
            </a:extLst>
          </p:cNvPr>
          <p:cNvGrpSpPr/>
          <p:nvPr/>
        </p:nvGrpSpPr>
        <p:grpSpPr>
          <a:xfrm>
            <a:off x="12773932" y="3326411"/>
            <a:ext cx="4691803" cy="2428358"/>
            <a:chOff x="12773932" y="3326411"/>
            <a:chExt cx="4691803" cy="2428358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609C679-C3AC-E0CE-7067-3629B6F67557}"/>
                </a:ext>
              </a:extLst>
            </p:cNvPr>
            <p:cNvGrpSpPr/>
            <p:nvPr/>
          </p:nvGrpSpPr>
          <p:grpSpPr>
            <a:xfrm>
              <a:off x="12773932" y="3326411"/>
              <a:ext cx="4691803" cy="2428358"/>
              <a:chOff x="12773932" y="3729579"/>
              <a:chExt cx="4691803" cy="242835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412873" y="3729579"/>
                <a:ext cx="1413921" cy="1413921"/>
              </a:xfrm>
              <a:custGeom>
                <a:avLst/>
                <a:gdLst/>
                <a:ahLst/>
                <a:cxnLst/>
                <a:rect l="l" t="t" r="r" b="b"/>
                <a:pathLst>
                  <a:path w="1413921" h="1413921">
                    <a:moveTo>
                      <a:pt x="0" y="0"/>
                    </a:moveTo>
                    <a:lnTo>
                      <a:pt x="1413920" y="0"/>
                    </a:lnTo>
                    <a:lnTo>
                      <a:pt x="1413920" y="1413920"/>
                    </a:lnTo>
                    <a:lnTo>
                      <a:pt x="0" y="141392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b="1">
                  <a:latin typeface="Bahnschrift" panose="020B0502040204020203" pitchFamily="34" charset="0"/>
                </a:endParaRPr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2773932" y="5619328"/>
                <a:ext cx="4691803" cy="53860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en-US" sz="3500" b="1" u="none" dirty="0">
                    <a:solidFill>
                      <a:srgbClr val="000000"/>
                    </a:solidFill>
                    <a:latin typeface="Bahnschrift" panose="020B0502040204020203" pitchFamily="34" charset="0"/>
                    <a:ea typeface="Arita Buri Bold"/>
                  </a:rPr>
                  <a:t>C / C++</a:t>
                </a:r>
              </a:p>
            </p:txBody>
          </p:sp>
        </p:grpSp>
        <p:pic>
          <p:nvPicPr>
            <p:cNvPr id="43" name="그림 42" descr="그래픽, 원, 스크린샷, 상징이(가) 표시된 사진&#10;&#10;자동 생성된 설명">
              <a:extLst>
                <a:ext uri="{FF2B5EF4-FFF2-40B4-BE49-F238E27FC236}">
                  <a16:creationId xmlns:a16="http://schemas.microsoft.com/office/drawing/2014/main" id="{CC1C801A-4FD4-7759-9FDA-658CB6B72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3547" y="3477083"/>
              <a:ext cx="1112572" cy="111257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A61998B-4009-66AE-13F7-D4BEC12FCB33}"/>
              </a:ext>
            </a:extLst>
          </p:cNvPr>
          <p:cNvGrpSpPr/>
          <p:nvPr/>
        </p:nvGrpSpPr>
        <p:grpSpPr>
          <a:xfrm>
            <a:off x="6797455" y="5965939"/>
            <a:ext cx="4691803" cy="2428358"/>
            <a:chOff x="6797455" y="5965939"/>
            <a:chExt cx="4691803" cy="242835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5E8DDAE-EE19-EA32-2276-F3AFF09F6E14}"/>
                </a:ext>
              </a:extLst>
            </p:cNvPr>
            <p:cNvSpPr/>
            <p:nvPr/>
          </p:nvSpPr>
          <p:spPr>
            <a:xfrm>
              <a:off x="8436396" y="5965939"/>
              <a:ext cx="1413921" cy="1413921"/>
            </a:xfrm>
            <a:custGeom>
              <a:avLst/>
              <a:gdLst/>
              <a:ahLst/>
              <a:cxnLst/>
              <a:rect l="l" t="t" r="r" b="b"/>
              <a:pathLst>
                <a:path w="1413921" h="1413921">
                  <a:moveTo>
                    <a:pt x="0" y="0"/>
                  </a:moveTo>
                  <a:lnTo>
                    <a:pt x="1413920" y="0"/>
                  </a:lnTo>
                  <a:lnTo>
                    <a:pt x="1413920" y="1413920"/>
                  </a:lnTo>
                  <a:lnTo>
                    <a:pt x="0" y="141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>
                <a:latin typeface="Bahnschrift" panose="020B0502040204020203" pitchFamily="34" charset="0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DAF3F670-3230-2B8F-F33C-C6F855C19F99}"/>
                </a:ext>
              </a:extLst>
            </p:cNvPr>
            <p:cNvSpPr txBox="1"/>
            <p:nvPr/>
          </p:nvSpPr>
          <p:spPr>
            <a:xfrm>
              <a:off x="6797455" y="7855688"/>
              <a:ext cx="4691803" cy="5386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altLang="ko-KR" sz="3500" b="1" u="none" dirty="0">
                  <a:solidFill>
                    <a:srgbClr val="000000"/>
                  </a:solidFill>
                  <a:latin typeface="Bahnschrift" panose="020B0502040204020203" pitchFamily="34" charset="0"/>
                  <a:ea typeface="Arita Buri Bold"/>
                </a:rPr>
                <a:t>React</a:t>
              </a:r>
              <a:endParaRPr lang="en-US" sz="3500" b="1" u="none" dirty="0">
                <a:solidFill>
                  <a:srgbClr val="000000"/>
                </a:solidFill>
                <a:latin typeface="Bahnschrift" panose="020B0502040204020203" pitchFamily="34" charset="0"/>
                <a:ea typeface="Arita Buri Bold"/>
              </a:endParaRPr>
            </a:p>
          </p:txBody>
        </p:sp>
        <p:pic>
          <p:nvPicPr>
            <p:cNvPr id="17" name="그림 16" descr="그래픽, 원, 예술, 상징이(가) 표시된 사진&#10;&#10;자동 생성된 설명">
              <a:extLst>
                <a:ext uri="{FF2B5EF4-FFF2-40B4-BE49-F238E27FC236}">
                  <a16:creationId xmlns:a16="http://schemas.microsoft.com/office/drawing/2014/main" id="{C6EA858D-7123-FA5C-F0E4-0C99B989B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4910" y="6240394"/>
              <a:ext cx="938180" cy="838989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A5A3EEC-29C5-768B-4A9F-4CFFD7FC5A6B}"/>
              </a:ext>
            </a:extLst>
          </p:cNvPr>
          <p:cNvGrpSpPr/>
          <p:nvPr/>
        </p:nvGrpSpPr>
        <p:grpSpPr>
          <a:xfrm>
            <a:off x="12764861" y="5965939"/>
            <a:ext cx="4691803" cy="2428358"/>
            <a:chOff x="12764861" y="5965939"/>
            <a:chExt cx="4691803" cy="24283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555FCD4-AF64-BF89-0875-5FCB3D80695C}"/>
                </a:ext>
              </a:extLst>
            </p:cNvPr>
            <p:cNvGrpSpPr/>
            <p:nvPr/>
          </p:nvGrpSpPr>
          <p:grpSpPr>
            <a:xfrm>
              <a:off x="12764861" y="5965939"/>
              <a:ext cx="4691803" cy="2428358"/>
              <a:chOff x="12773932" y="3729579"/>
              <a:chExt cx="4691803" cy="2428358"/>
            </a:xfrm>
          </p:grpSpPr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AF163D77-A647-B4DA-FC87-5013983D3FF8}"/>
                  </a:ext>
                </a:extLst>
              </p:cNvPr>
              <p:cNvSpPr/>
              <p:nvPr/>
            </p:nvSpPr>
            <p:spPr>
              <a:xfrm>
                <a:off x="14412873" y="3729579"/>
                <a:ext cx="1413921" cy="1413921"/>
              </a:xfrm>
              <a:custGeom>
                <a:avLst/>
                <a:gdLst/>
                <a:ahLst/>
                <a:cxnLst/>
                <a:rect l="l" t="t" r="r" b="b"/>
                <a:pathLst>
                  <a:path w="1413921" h="1413921">
                    <a:moveTo>
                      <a:pt x="0" y="0"/>
                    </a:moveTo>
                    <a:lnTo>
                      <a:pt x="1413920" y="0"/>
                    </a:lnTo>
                    <a:lnTo>
                      <a:pt x="1413920" y="1413920"/>
                    </a:lnTo>
                    <a:lnTo>
                      <a:pt x="0" y="141392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b="1">
                  <a:latin typeface="Bahnschrift" panose="020B0502040204020203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B34D98-62F5-F37E-53AD-20D37A11E785}"/>
                  </a:ext>
                </a:extLst>
              </p:cNvPr>
              <p:cNvSpPr txBox="1"/>
              <p:nvPr/>
            </p:nvSpPr>
            <p:spPr>
              <a:xfrm>
                <a:off x="12773932" y="5619328"/>
                <a:ext cx="4691803" cy="53860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en-US" sz="3500" b="1" dirty="0">
                    <a:solidFill>
                      <a:srgbClr val="000000"/>
                    </a:solidFill>
                    <a:latin typeface="Bahnschrift" panose="020B0502040204020203" pitchFamily="34" charset="0"/>
                    <a:ea typeface="Arita Buri Bold"/>
                  </a:rPr>
                  <a:t>MySQL</a:t>
                </a:r>
                <a:endParaRPr lang="en-US" sz="3500" b="1" u="none" dirty="0">
                  <a:solidFill>
                    <a:srgbClr val="000000"/>
                  </a:solidFill>
                  <a:latin typeface="Bahnschrift" panose="020B0502040204020203" pitchFamily="34" charset="0"/>
                  <a:ea typeface="Arita Buri Bold"/>
                </a:endParaRPr>
              </a:p>
            </p:txBody>
          </p:sp>
        </p:grpSp>
        <p:pic>
          <p:nvPicPr>
            <p:cNvPr id="22" name="그림 21" descr="그래픽, 폰트, 그래픽 디자인, 로고이(가) 표시된 사진&#10;&#10;자동 생성된 설명">
              <a:extLst>
                <a:ext uri="{FF2B5EF4-FFF2-40B4-BE49-F238E27FC236}">
                  <a16:creationId xmlns:a16="http://schemas.microsoft.com/office/drawing/2014/main" id="{C68874CB-1951-ECB2-39FD-8DE570D01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40429" y="6144354"/>
              <a:ext cx="1340665" cy="8890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48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155995" y="4505115"/>
            <a:ext cx="4485257" cy="4862595"/>
            <a:chOff x="0" y="0"/>
            <a:chExt cx="585724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l="l" t="t" r="r" b="b"/>
              <a:pathLst>
                <a:path w="5857240" h="635000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2"/>
              <a:stretch>
                <a:fillRect l="-819" t="-10985" r="-7966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2239835"/>
            <a:ext cx="4082108" cy="8047165"/>
            <a:chOff x="0" y="0"/>
            <a:chExt cx="5442810" cy="1072955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20510" t="27073" r="54826"/>
            <a:stretch>
              <a:fillRect/>
            </a:stretch>
          </p:blipFill>
          <p:spPr>
            <a:xfrm>
              <a:off x="0" y="0"/>
              <a:ext cx="5442810" cy="10729554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4496282" y="591646"/>
            <a:ext cx="4082108" cy="4790915"/>
            <a:chOff x="0" y="0"/>
            <a:chExt cx="5442810" cy="638788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31932" t="740" r="13205" b="2678"/>
            <a:stretch>
              <a:fillRect/>
            </a:stretch>
          </p:blipFill>
          <p:spPr>
            <a:xfrm>
              <a:off x="0" y="0"/>
              <a:ext cx="5442810" cy="6387887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5098745" y="2647345"/>
            <a:ext cx="7095632" cy="171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ko-KR" altLang="en-US" sz="9999" dirty="0">
                <a:solidFill>
                  <a:srgbClr val="F4F1E8"/>
                </a:solidFill>
                <a:ea typeface="Arita Buri Bold"/>
              </a:rPr>
              <a:t>프로젝트</a:t>
            </a:r>
            <a:endParaRPr lang="en-US" sz="9999" dirty="0">
              <a:solidFill>
                <a:srgbClr val="F4F1E8"/>
              </a:solidFill>
              <a:ea typeface="Arita Buri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5294449" y="0"/>
            <a:ext cx="5903777" cy="2239835"/>
            <a:chOff x="0" y="0"/>
            <a:chExt cx="7871703" cy="298644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 t="4274" b="38816"/>
            <a:stretch>
              <a:fillRect/>
            </a:stretch>
          </p:blipFill>
          <p:spPr>
            <a:xfrm>
              <a:off x="0" y="0"/>
              <a:ext cx="7871703" cy="2986446"/>
            </a:xfrm>
            <a:prstGeom prst="rect">
              <a:avLst/>
            </a:prstGeom>
          </p:spPr>
        </p:pic>
      </p:grpSp>
      <p:sp>
        <p:nvSpPr>
          <p:cNvPr id="11" name="AutoShape 11"/>
          <p:cNvSpPr/>
          <p:nvPr/>
        </p:nvSpPr>
        <p:spPr>
          <a:xfrm>
            <a:off x="10297410" y="3606196"/>
            <a:ext cx="3513819" cy="0"/>
          </a:xfrm>
          <a:prstGeom prst="line">
            <a:avLst/>
          </a:prstGeom>
          <a:ln w="28575" cap="flat">
            <a:solidFill>
              <a:srgbClr val="F4F1E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0810053" y="4654943"/>
            <a:ext cx="4570320" cy="4254553"/>
          </a:xfrm>
          <a:custGeom>
            <a:avLst/>
            <a:gdLst/>
            <a:ahLst/>
            <a:cxnLst/>
            <a:rect l="l" t="t" r="r" b="b"/>
            <a:pathLst>
              <a:path w="4570320" h="4254553">
                <a:moveTo>
                  <a:pt x="0" y="0"/>
                </a:moveTo>
                <a:lnTo>
                  <a:pt x="4570320" y="0"/>
                </a:lnTo>
                <a:lnTo>
                  <a:pt x="4570320" y="4254552"/>
                </a:lnTo>
                <a:lnTo>
                  <a:pt x="0" y="42545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1198226" y="5719019"/>
            <a:ext cx="6596111" cy="173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4F1E8"/>
                </a:solidFill>
                <a:ea typeface="Arita Buri Bold Italics"/>
              </a:rPr>
              <a:t>갤러리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3932571" y="1091683"/>
            <a:ext cx="12254674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844033"/>
            <a:ext cx="2701494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9B4819"/>
                </a:solidFill>
                <a:ea typeface="Arita Buri Bold"/>
              </a:rPr>
              <a:t>프로젝트 갤러리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376875" y="5961973"/>
            <a:ext cx="4882404" cy="3285783"/>
            <a:chOff x="27" y="663855"/>
            <a:chExt cx="6509872" cy="4381043"/>
          </a:xfrm>
        </p:grpSpPr>
        <p:sp>
          <p:nvSpPr>
            <p:cNvPr id="7" name="TextBox 7"/>
            <p:cNvSpPr txBox="1"/>
            <p:nvPr/>
          </p:nvSpPr>
          <p:spPr>
            <a:xfrm>
              <a:off x="27" y="1700232"/>
              <a:ext cx="6509871" cy="1635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ko-KR" altLang="en-US" sz="3999" dirty="0">
                  <a:solidFill>
                    <a:srgbClr val="9B4819"/>
                  </a:solidFill>
                  <a:ea typeface="Arita Buri Bold"/>
                </a:rPr>
                <a:t>냉장고 맞춤</a:t>
              </a:r>
              <a:endParaRPr lang="en-US" altLang="ko-KR" sz="3999" dirty="0">
                <a:solidFill>
                  <a:srgbClr val="9B4819"/>
                </a:solidFill>
                <a:ea typeface="Arita Buri Bold"/>
              </a:endParaRPr>
            </a:p>
            <a:p>
              <a:pPr>
                <a:lnSpc>
                  <a:spcPts val="4799"/>
                </a:lnSpc>
              </a:pPr>
              <a:r>
                <a:rPr lang="ko-KR" altLang="en-US" sz="3999" dirty="0">
                  <a:solidFill>
                    <a:srgbClr val="9B4819"/>
                  </a:solidFill>
                  <a:ea typeface="Arita Buri Bold"/>
                </a:rPr>
                <a:t>메뉴 추천</a:t>
              </a:r>
              <a:endParaRPr lang="en-US" sz="3999" dirty="0">
                <a:solidFill>
                  <a:srgbClr val="9B4819"/>
                </a:solidFill>
                <a:ea typeface="Arita Buri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7" y="663855"/>
              <a:ext cx="2669059" cy="436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60"/>
                </a:lnSpc>
                <a:spcBef>
                  <a:spcPct val="0"/>
                </a:spcBef>
              </a:pPr>
              <a:r>
                <a:rPr lang="ko-KR" altLang="en-US" sz="1900" spc="252" dirty="0">
                  <a:solidFill>
                    <a:srgbClr val="000000"/>
                  </a:solidFill>
                  <a:latin typeface="Nanum Square Ultra-Bold" panose="020B0600000101010101" charset="-127"/>
                  <a:ea typeface="Nanum Square Ultra-Bold" panose="020B0600000101010101" charset="-127"/>
                </a:rPr>
                <a:t>나만의 냉장고</a:t>
              </a:r>
              <a:endParaRPr lang="en-US" sz="1900" spc="252" dirty="0">
                <a:solidFill>
                  <a:srgbClr val="000000"/>
                </a:solidFill>
                <a:latin typeface="Nanum Square Ultra-Bold" panose="020B0600000101010101" charset="-127"/>
                <a:ea typeface="Nanum Square Ultra-Bold" panose="020B0600000101010101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7" y="4082326"/>
              <a:ext cx="4852000" cy="962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ko-KR" altLang="en-US" sz="2100" dirty="0">
                  <a:solidFill>
                    <a:srgbClr val="000000"/>
                  </a:solidFill>
                  <a:ea typeface="Nanum Square Bold"/>
                </a:rPr>
                <a:t>냉장고 안의 식재료를 분석해</a:t>
              </a:r>
              <a:endParaRPr lang="en-US" altLang="ko-KR" sz="2100" dirty="0">
                <a:solidFill>
                  <a:srgbClr val="000000"/>
                </a:solidFill>
                <a:ea typeface="Nanum Square Bold"/>
              </a:endParaRPr>
            </a:p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ko-KR" altLang="en-US" sz="2100" dirty="0">
                  <a:solidFill>
                    <a:srgbClr val="000000"/>
                  </a:solidFill>
                  <a:ea typeface="Nanum Square Bold"/>
                </a:rPr>
                <a:t>유저 맞춤 메뉴 추천</a:t>
              </a:r>
              <a:endParaRPr lang="en-US" sz="2100" dirty="0">
                <a:solidFill>
                  <a:srgbClr val="000000"/>
                </a:solidFill>
                <a:ea typeface="Nanum Square Bold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27" y="3671960"/>
              <a:ext cx="6509872" cy="13901"/>
            </a:xfrm>
            <a:prstGeom prst="line">
              <a:avLst/>
            </a:prstGeom>
            <a:ln w="25400" cap="flat">
              <a:solidFill>
                <a:srgbClr val="BD8F5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27" y="1289865"/>
              <a:ext cx="6509872" cy="13901"/>
            </a:xfrm>
            <a:prstGeom prst="line">
              <a:avLst/>
            </a:prstGeom>
            <a:ln w="25400" cap="flat">
              <a:solidFill>
                <a:srgbClr val="BD8F5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pic>
        <p:nvPicPr>
          <p:cNvPr id="1026" name="Picture 2" descr="메뉴 고민">
            <a:extLst>
              <a:ext uri="{FF2B5EF4-FFF2-40B4-BE49-F238E27FC236}">
                <a16:creationId xmlns:a16="http://schemas.microsoft.com/office/drawing/2014/main" id="{F3E8207A-237B-90C0-0FC8-B1239B6FB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25" y="2200157"/>
            <a:ext cx="6972300" cy="697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91683"/>
            <a:ext cx="15158545" cy="14073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6461413" y="3430212"/>
            <a:ext cx="0" cy="5228976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12109060" y="3430212"/>
            <a:ext cx="0" cy="5228976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-366904">
            <a:off x="11067950" y="2277189"/>
            <a:ext cx="3943515" cy="566432"/>
          </a:xfrm>
          <a:custGeom>
            <a:avLst/>
            <a:gdLst/>
            <a:ahLst/>
            <a:cxnLst/>
            <a:rect l="l" t="t" r="r" b="b"/>
            <a:pathLst>
              <a:path w="3943515" h="566432">
                <a:moveTo>
                  <a:pt x="0" y="0"/>
                </a:moveTo>
                <a:lnTo>
                  <a:pt x="3943514" y="0"/>
                </a:lnTo>
                <a:lnTo>
                  <a:pt x="3943514" y="566432"/>
                </a:lnTo>
                <a:lnTo>
                  <a:pt x="0" y="566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191680" y="1705376"/>
            <a:ext cx="13904640" cy="1023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ko-KR" altLang="en-US" sz="7000" dirty="0">
                <a:solidFill>
                  <a:srgbClr val="9B4819"/>
                </a:solidFill>
                <a:ea typeface="Arita Buri Bold"/>
              </a:rPr>
              <a:t>나만의 냉장고 청사진</a:t>
            </a:r>
            <a:endParaRPr lang="en-US" sz="7000" dirty="0">
              <a:solidFill>
                <a:srgbClr val="9B4819"/>
              </a:solidFill>
              <a:ea typeface="Arita Buri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954053" y="6975021"/>
            <a:ext cx="3248212" cy="1376142"/>
            <a:chOff x="0" y="-19050"/>
            <a:chExt cx="4330949" cy="183485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"/>
              <a:ext cx="4330949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>
                  <a:solidFill>
                    <a:srgbClr val="000000"/>
                  </a:solidFill>
                  <a:ea typeface="Arita Buri Bold"/>
                </a:rPr>
                <a:t>재료 관리</a:t>
              </a:r>
              <a:endParaRPr lang="en-US" sz="3000" dirty="0">
                <a:solidFill>
                  <a:srgbClr val="000000"/>
                </a:solidFill>
                <a:ea typeface="Arita Buri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84269"/>
              <a:ext cx="4330949" cy="931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ko-KR" altLang="en-US" sz="2000" dirty="0">
                  <a:solidFill>
                    <a:srgbClr val="000000"/>
                  </a:solidFill>
                  <a:ea typeface="Nanum Square Bold"/>
                </a:rPr>
                <a:t>보유하고 있는 식재료의 유통기한을 관리</a:t>
              </a:r>
              <a:r>
                <a:rPr lang="en-US" sz="2000" dirty="0">
                  <a:solidFill>
                    <a:srgbClr val="000000"/>
                  </a:solidFill>
                  <a:ea typeface="Nanum Square Bold"/>
                </a:rPr>
                <a:t>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519894" y="6975021"/>
            <a:ext cx="3248212" cy="1017069"/>
            <a:chOff x="0" y="-19050"/>
            <a:chExt cx="4330949" cy="135609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19050"/>
              <a:ext cx="4330949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>
                  <a:solidFill>
                    <a:srgbClr val="000000"/>
                  </a:solidFill>
                  <a:ea typeface="Arita Buri Bold"/>
                </a:rPr>
                <a:t>메뉴 추천</a:t>
              </a:r>
              <a:endParaRPr lang="en-US" sz="3000" dirty="0">
                <a:solidFill>
                  <a:srgbClr val="000000"/>
                </a:solidFill>
                <a:ea typeface="Arita Buri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84269"/>
              <a:ext cx="4330949" cy="452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ko-KR" altLang="en-US" sz="2000" dirty="0">
                  <a:solidFill>
                    <a:srgbClr val="000000"/>
                  </a:solidFill>
                  <a:ea typeface="Nanum Square Bold"/>
                </a:rPr>
                <a:t>메뉴 추천으로 고민 시간 단축</a:t>
              </a:r>
              <a:r>
                <a:rPr lang="en-US" sz="2000" dirty="0">
                  <a:solidFill>
                    <a:srgbClr val="000000"/>
                  </a:solidFill>
                  <a:ea typeface="Nanum Square Bold"/>
                </a:rPr>
                <a:t>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85735" y="6975021"/>
            <a:ext cx="3248212" cy="1328517"/>
            <a:chOff x="0" y="-19050"/>
            <a:chExt cx="4330949" cy="177135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19050"/>
              <a:ext cx="4330949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>
                  <a:solidFill>
                    <a:srgbClr val="000000"/>
                  </a:solidFill>
                  <a:ea typeface="Arita Buri Bold"/>
                </a:rPr>
                <a:t>레시피 제공</a:t>
              </a:r>
              <a:endParaRPr lang="en-US" sz="3000" dirty="0">
                <a:solidFill>
                  <a:srgbClr val="000000"/>
                </a:solidFill>
                <a:ea typeface="Arita Buri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20769"/>
              <a:ext cx="4330949" cy="931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ko-KR" altLang="en-US" sz="2000" dirty="0">
                  <a:solidFill>
                    <a:srgbClr val="000000"/>
                  </a:solidFill>
                  <a:ea typeface="Nanum Square Bold"/>
                </a:rPr>
                <a:t>모르는 요리도 할 수 있도록 레시피 제공</a:t>
              </a:r>
              <a:endParaRPr lang="en-US" sz="2000" dirty="0">
                <a:solidFill>
                  <a:srgbClr val="000000"/>
                </a:solidFill>
                <a:ea typeface="Nanum Square Bold"/>
              </a:endParaRPr>
            </a:p>
          </p:txBody>
        </p:sp>
      </p:grpSp>
      <p:pic>
        <p:nvPicPr>
          <p:cNvPr id="28" name="그림 27" descr="클립아트, 그래픽, 디자인, 일러스트레이션이(가) 표시된 사진&#10;&#10;자동 생성된 설명">
            <a:extLst>
              <a:ext uri="{FF2B5EF4-FFF2-40B4-BE49-F238E27FC236}">
                <a16:creationId xmlns:a16="http://schemas.microsoft.com/office/drawing/2014/main" id="{2F8C6944-949F-534B-305C-4B6356443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851" y="3934564"/>
            <a:ext cx="2407077" cy="2407077"/>
          </a:xfrm>
          <a:prstGeom prst="rect">
            <a:avLst/>
          </a:prstGeom>
        </p:spPr>
      </p:pic>
      <p:pic>
        <p:nvPicPr>
          <p:cNvPr id="32" name="그림 31" descr="냉장고, 주방가전, 가전용품, 과일이(가) 표시된 사진&#10;&#10;자동 생성된 설명">
            <a:extLst>
              <a:ext uri="{FF2B5EF4-FFF2-40B4-BE49-F238E27FC236}">
                <a16:creationId xmlns:a16="http://schemas.microsoft.com/office/drawing/2014/main" id="{C76BE24D-98F7-98DE-84F3-08D5163885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072" y="3810105"/>
            <a:ext cx="2802655" cy="2655994"/>
          </a:xfrm>
          <a:prstGeom prst="rect">
            <a:avLst/>
          </a:prstGeom>
        </p:spPr>
      </p:pic>
      <p:pic>
        <p:nvPicPr>
          <p:cNvPr id="34" name="그림 33" descr="아동 미술, 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F7DA6A11-B508-30A1-6BF1-0B4C4C7DD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017" y="3760330"/>
            <a:ext cx="2755544" cy="27555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4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67831" y="1887014"/>
            <a:ext cx="13152338" cy="1023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ko-KR" altLang="en-US" sz="7000" dirty="0">
                <a:solidFill>
                  <a:srgbClr val="F4F1E8"/>
                </a:solidFill>
                <a:ea typeface="Arita Buri Bold"/>
              </a:rPr>
              <a:t>개발 환경</a:t>
            </a:r>
            <a:endParaRPr lang="en-US" sz="7000" dirty="0">
              <a:solidFill>
                <a:srgbClr val="F4F1E8"/>
              </a:solidFill>
              <a:ea typeface="Arita Buri Bold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930018" y="1104899"/>
            <a:ext cx="16427964" cy="856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C23B2F2-AA68-FE0B-D514-A22A297316B9}"/>
              </a:ext>
            </a:extLst>
          </p:cNvPr>
          <p:cNvGrpSpPr/>
          <p:nvPr/>
        </p:nvGrpSpPr>
        <p:grpSpPr>
          <a:xfrm>
            <a:off x="842222" y="4661191"/>
            <a:ext cx="4691803" cy="2398326"/>
            <a:chOff x="842222" y="3326411"/>
            <a:chExt cx="4691803" cy="2398326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A1BB8752-54E6-5EB7-57CD-B7C2B6AA978A}"/>
                </a:ext>
              </a:extLst>
            </p:cNvPr>
            <p:cNvSpPr/>
            <p:nvPr/>
          </p:nvSpPr>
          <p:spPr>
            <a:xfrm>
              <a:off x="2481163" y="3326411"/>
              <a:ext cx="1413921" cy="1413921"/>
            </a:xfrm>
            <a:custGeom>
              <a:avLst/>
              <a:gdLst/>
              <a:ahLst/>
              <a:cxnLst/>
              <a:rect l="l" t="t" r="r" b="b"/>
              <a:pathLst>
                <a:path w="1413921" h="1413921">
                  <a:moveTo>
                    <a:pt x="0" y="0"/>
                  </a:moveTo>
                  <a:lnTo>
                    <a:pt x="1413921" y="0"/>
                  </a:lnTo>
                  <a:lnTo>
                    <a:pt x="1413921" y="1413920"/>
                  </a:lnTo>
                  <a:lnTo>
                    <a:pt x="0" y="141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5326B8B8-2225-FE9C-FEF5-D0B70F93C486}"/>
                </a:ext>
              </a:extLst>
            </p:cNvPr>
            <p:cNvSpPr txBox="1"/>
            <p:nvPr/>
          </p:nvSpPr>
          <p:spPr>
            <a:xfrm>
              <a:off x="842222" y="5186128"/>
              <a:ext cx="4691803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 b="1" dirty="0">
                  <a:solidFill>
                    <a:schemeClr val="bg1"/>
                  </a:solidFill>
                  <a:latin typeface="Bahnschrift" panose="020B0502040204020203" pitchFamily="34" charset="0"/>
                  <a:ea typeface="MesloLGS NF" panose="020B0609030804020204" pitchFamily="49" charset="0"/>
                  <a:cs typeface="MesloLGS NF" panose="020B0609030804020204" pitchFamily="49" charset="0"/>
                </a:rPr>
                <a:t>Python</a:t>
              </a:r>
            </a:p>
          </p:txBody>
        </p:sp>
        <p:pic>
          <p:nvPicPr>
            <p:cNvPr id="42" name="그림 41" descr="클립아트, 상징, 그래픽, 만화 영화이(가) 표시된 사진&#10;&#10;자동 생성된 설명">
              <a:extLst>
                <a:ext uri="{FF2B5EF4-FFF2-40B4-BE49-F238E27FC236}">
                  <a16:creationId xmlns:a16="http://schemas.microsoft.com/office/drawing/2014/main" id="{5C27E379-6D0F-47AB-74C5-82D48FEF9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3331" y="3418577"/>
              <a:ext cx="1229584" cy="122958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FD0DC95-B571-07B0-04D6-21020CDA4C79}"/>
              </a:ext>
            </a:extLst>
          </p:cNvPr>
          <p:cNvGrpSpPr/>
          <p:nvPr/>
        </p:nvGrpSpPr>
        <p:grpSpPr>
          <a:xfrm>
            <a:off x="6797455" y="4646175"/>
            <a:ext cx="4691803" cy="2428358"/>
            <a:chOff x="6797455" y="5965939"/>
            <a:chExt cx="4691803" cy="242835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6816A69F-7F51-DFD0-62F8-D844DB949CBB}"/>
                </a:ext>
              </a:extLst>
            </p:cNvPr>
            <p:cNvSpPr/>
            <p:nvPr/>
          </p:nvSpPr>
          <p:spPr>
            <a:xfrm>
              <a:off x="8436396" y="5965939"/>
              <a:ext cx="1413921" cy="1413921"/>
            </a:xfrm>
            <a:custGeom>
              <a:avLst/>
              <a:gdLst/>
              <a:ahLst/>
              <a:cxnLst/>
              <a:rect l="l" t="t" r="r" b="b"/>
              <a:pathLst>
                <a:path w="1413921" h="1413921">
                  <a:moveTo>
                    <a:pt x="0" y="0"/>
                  </a:moveTo>
                  <a:lnTo>
                    <a:pt x="1413920" y="0"/>
                  </a:lnTo>
                  <a:lnTo>
                    <a:pt x="1413920" y="1413920"/>
                  </a:lnTo>
                  <a:lnTo>
                    <a:pt x="0" y="141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5" name="TextBox 12">
              <a:extLst>
                <a:ext uri="{FF2B5EF4-FFF2-40B4-BE49-F238E27FC236}">
                  <a16:creationId xmlns:a16="http://schemas.microsoft.com/office/drawing/2014/main" id="{C2BA875A-92E3-1C4C-007D-C8AD05794812}"/>
                </a:ext>
              </a:extLst>
            </p:cNvPr>
            <p:cNvSpPr txBox="1"/>
            <p:nvPr/>
          </p:nvSpPr>
          <p:spPr>
            <a:xfrm>
              <a:off x="6797455" y="7855688"/>
              <a:ext cx="4691803" cy="5386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altLang="ko-KR" sz="3500" b="1" u="none" dirty="0">
                  <a:solidFill>
                    <a:schemeClr val="bg1"/>
                  </a:solidFill>
                  <a:latin typeface="Bahnschrift" panose="020B0502040204020203" pitchFamily="34" charset="0"/>
                  <a:ea typeface="Arita Buri Bold"/>
                </a:rPr>
                <a:t>React</a:t>
              </a:r>
              <a:endParaRPr lang="en-US" sz="3500" b="1" u="none" dirty="0">
                <a:solidFill>
                  <a:schemeClr val="bg1"/>
                </a:solidFill>
                <a:latin typeface="Bahnschrift" panose="020B0502040204020203" pitchFamily="34" charset="0"/>
                <a:ea typeface="Arita Buri Bold"/>
              </a:endParaRPr>
            </a:p>
          </p:txBody>
        </p:sp>
        <p:pic>
          <p:nvPicPr>
            <p:cNvPr id="46" name="그림 45" descr="그래픽, 원, 예술, 상징이(가) 표시된 사진&#10;&#10;자동 생성된 설명">
              <a:extLst>
                <a:ext uri="{FF2B5EF4-FFF2-40B4-BE49-F238E27FC236}">
                  <a16:creationId xmlns:a16="http://schemas.microsoft.com/office/drawing/2014/main" id="{1FD34580-5AB6-8E0E-F993-774E7437D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4910" y="6240394"/>
              <a:ext cx="938180" cy="838989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26FD0A5-C6AF-A2C0-C167-25120FC84C1C}"/>
              </a:ext>
            </a:extLst>
          </p:cNvPr>
          <p:cNvGrpSpPr/>
          <p:nvPr/>
        </p:nvGrpSpPr>
        <p:grpSpPr>
          <a:xfrm>
            <a:off x="12764861" y="4646175"/>
            <a:ext cx="4691803" cy="2428358"/>
            <a:chOff x="12764861" y="5965939"/>
            <a:chExt cx="4691803" cy="2428358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986771C0-C996-8A35-F0E3-FF8BFE24DCFB}"/>
                </a:ext>
              </a:extLst>
            </p:cNvPr>
            <p:cNvSpPr/>
            <p:nvPr/>
          </p:nvSpPr>
          <p:spPr>
            <a:xfrm>
              <a:off x="14403802" y="5965939"/>
              <a:ext cx="1413921" cy="1413921"/>
            </a:xfrm>
            <a:custGeom>
              <a:avLst/>
              <a:gdLst/>
              <a:ahLst/>
              <a:cxnLst/>
              <a:rect l="l" t="t" r="r" b="b"/>
              <a:pathLst>
                <a:path w="1413921" h="1413921">
                  <a:moveTo>
                    <a:pt x="0" y="0"/>
                  </a:moveTo>
                  <a:lnTo>
                    <a:pt x="1413920" y="0"/>
                  </a:lnTo>
                  <a:lnTo>
                    <a:pt x="1413920" y="1413920"/>
                  </a:lnTo>
                  <a:lnTo>
                    <a:pt x="0" y="141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29C5369-75E8-DE73-3AD8-BC5F6A0196A0}"/>
                </a:ext>
              </a:extLst>
            </p:cNvPr>
            <p:cNvSpPr txBox="1"/>
            <p:nvPr/>
          </p:nvSpPr>
          <p:spPr>
            <a:xfrm>
              <a:off x="12764861" y="7855688"/>
              <a:ext cx="4691803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 b="1" dirty="0">
                  <a:solidFill>
                    <a:schemeClr val="bg1"/>
                  </a:solidFill>
                  <a:latin typeface="Bahnschrift" panose="020B0502040204020203" pitchFamily="34" charset="0"/>
                  <a:ea typeface="Arita Buri Bold"/>
                </a:rPr>
                <a:t>MySQL</a:t>
              </a:r>
              <a:endParaRPr lang="en-US" sz="3500" b="1" u="none" dirty="0">
                <a:solidFill>
                  <a:schemeClr val="bg1"/>
                </a:solidFill>
                <a:latin typeface="Bahnschrift" panose="020B0502040204020203" pitchFamily="34" charset="0"/>
                <a:ea typeface="Arita Buri Bold"/>
              </a:endParaRPr>
            </a:p>
          </p:txBody>
        </p:sp>
        <p:pic>
          <p:nvPicPr>
            <p:cNvPr id="49" name="그림 48" descr="그래픽, 폰트, 그래픽 디자인, 로고이(가) 표시된 사진&#10;&#10;자동 생성된 설명">
              <a:extLst>
                <a:ext uri="{FF2B5EF4-FFF2-40B4-BE49-F238E27FC236}">
                  <a16:creationId xmlns:a16="http://schemas.microsoft.com/office/drawing/2014/main" id="{65C3CB6B-2C7E-9E5A-D7D7-BE2877D03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40429" y="6144354"/>
              <a:ext cx="1340665" cy="8890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9140770" y="3981519"/>
            <a:ext cx="2906654" cy="111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ea typeface="Nanum Square Bold"/>
              </a:rPr>
              <a:t>쇼핑 플랫폼</a:t>
            </a:r>
          </a:p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ea typeface="Nanum Square Bold"/>
              </a:rPr>
              <a:t>크라우드제로를 위한</a:t>
            </a:r>
          </a:p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ea typeface="Nanum Square Bold"/>
              </a:rPr>
              <a:t>고객서비스 자료 제작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028700" y="1091683"/>
            <a:ext cx="15158545" cy="14073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172101" y="1674661"/>
            <a:ext cx="5729374" cy="1023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ko-KR" altLang="en-US" sz="7000" dirty="0" err="1">
                <a:solidFill>
                  <a:srgbClr val="9B4819"/>
                </a:solidFill>
                <a:ea typeface="Arita Buri Bold"/>
              </a:rPr>
              <a:t>간트차트</a:t>
            </a:r>
            <a:endParaRPr lang="en-US" sz="7000" dirty="0">
              <a:solidFill>
                <a:srgbClr val="9B4819"/>
              </a:solidFill>
              <a:ea typeface="Arita Buri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6812391" y="775670"/>
            <a:ext cx="534939" cy="626390"/>
            <a:chOff x="193759" y="114848"/>
            <a:chExt cx="713252" cy="835187"/>
          </a:xfrm>
        </p:grpSpPr>
        <p:sp>
          <p:nvSpPr>
            <p:cNvPr id="19" name="TextBox 19"/>
            <p:cNvSpPr txBox="1"/>
            <p:nvPr/>
          </p:nvSpPr>
          <p:spPr>
            <a:xfrm>
              <a:off x="193759" y="114848"/>
              <a:ext cx="273254" cy="629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-55">
                  <a:solidFill>
                    <a:srgbClr val="F4F1E8"/>
                  </a:solidFill>
                  <a:latin typeface="Arita Buri Ultra-Bold Italics"/>
                </a:rPr>
                <a:t>R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77837" y="320961"/>
              <a:ext cx="429174" cy="629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-55" dirty="0">
                  <a:solidFill>
                    <a:srgbClr val="F4F1E8"/>
                  </a:solidFill>
                  <a:latin typeface="Arita Buri Ultra-Bold Italics"/>
                </a:rPr>
                <a:t>O</a:t>
              </a: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57F0464-BEAA-8819-4766-E82C4ADA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366" y="3221110"/>
            <a:ext cx="16103269" cy="57009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</TotalTime>
  <Words>123</Words>
  <Application>Microsoft Office PowerPoint</Application>
  <PresentationFormat>사용자 지정</PresentationFormat>
  <Paragraphs>54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Arial</vt:lpstr>
      <vt:lpstr>Calibri</vt:lpstr>
      <vt:lpstr>Nanum Square Ultra-Bold</vt:lpstr>
      <vt:lpstr>Bahnschrift</vt:lpstr>
      <vt:lpstr>Nanum Square Bold</vt:lpstr>
      <vt:lpstr>맑은 고딕</vt:lpstr>
      <vt:lpstr>Arita Buri Ultra-Bold Italics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 검은색 구리빛 색상 따듯하고 클래식한 스타일 브랜드 디자이너 포트폴리오 프레젠테이션</dc:title>
  <cp:lastModifiedBy>jk shin</cp:lastModifiedBy>
  <cp:revision>43</cp:revision>
  <dcterms:created xsi:type="dcterms:W3CDTF">2006-08-16T00:00:00Z</dcterms:created>
  <dcterms:modified xsi:type="dcterms:W3CDTF">2023-09-14T05:59:30Z</dcterms:modified>
  <dc:identifier>DAFuOuccMkI</dc:identifier>
</cp:coreProperties>
</file>